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5EA4"/>
    <a:srgbClr val="1D314F"/>
    <a:srgbClr val="545D64"/>
    <a:srgbClr val="1D314E"/>
    <a:srgbClr val="CD623A"/>
    <a:srgbClr val="D8774A"/>
    <a:srgbClr val="CE623A"/>
    <a:srgbClr val="D47856"/>
    <a:srgbClr val="485254"/>
    <a:srgbClr val="32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33"/>
    <p:restoredTop sz="93632"/>
  </p:normalViewPr>
  <p:slideViewPr>
    <p:cSldViewPr snapToGrid="0" snapToObjects="1">
      <p:cViewPr varScale="1">
        <p:scale>
          <a:sx n="75" d="100"/>
          <a:sy n="75" d="100"/>
        </p:scale>
        <p:origin x="1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CC0B-6D68-8545-AE01-8F31FBFB2A52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4713-86AC-944D-B9D3-15FB61216E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4713-86AC-944D-B9D3-15FB61216E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97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9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1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8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B0CC-E409-934C-846B-8E99A8FE014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306133" y="3003242"/>
            <a:ext cx="6046644" cy="71612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noAutofit/>
          </a:bodyPr>
          <a:lstStyle/>
          <a:p>
            <a:r>
              <a:rPr lang="it-IT" sz="2200" i="1">
                <a:latin typeface="Rubik Medium"/>
              </a:rPr>
              <a:t>Famiglia </a:t>
            </a:r>
            <a:r>
              <a:rPr lang="it-IT" sz="2200" i="1" dirty="0">
                <a:latin typeface="Rubik Medium"/>
              </a:rPr>
              <a:t>e fragilità</a:t>
            </a:r>
            <a:endParaRPr lang="it-IT" sz="2200" dirty="0">
              <a:solidFill>
                <a:srgbClr val="1D314F"/>
              </a:solidFill>
              <a:latin typeface="Rubik Medium"/>
              <a:ea typeface="Rubik Medium" charset="0"/>
              <a:cs typeface="Rubik Medium" charset="0"/>
            </a:endParaRPr>
          </a:p>
        </p:txBody>
      </p:sp>
      <p:sp>
        <p:nvSpPr>
          <p:cNvPr id="9" name="CasellaDiTesto 8"/>
          <p:cNvSpPr txBox="1">
            <a:spLocks noChangeAspect="1"/>
          </p:cNvSpPr>
          <p:nvPr/>
        </p:nvSpPr>
        <p:spPr>
          <a:xfrm>
            <a:off x="306134" y="3399620"/>
            <a:ext cx="6046643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325EA4"/>
                </a:solidFill>
                <a:latin typeface="Rubik Medium"/>
              </a:rPr>
              <a:t>Consultori e altri servizi gestiti da cooperative sociali</a:t>
            </a:r>
          </a:p>
          <a:p>
            <a:endParaRPr lang="it-IT" dirty="0">
              <a:solidFill>
                <a:srgbClr val="325EA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306147" y="1684717"/>
            <a:ext cx="60466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rmAutofit/>
          </a:bodyPr>
          <a:lstStyle/>
          <a:p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Seminari del lunedì</a:t>
            </a:r>
          </a:p>
        </p:txBody>
      </p:sp>
      <p:sp>
        <p:nvSpPr>
          <p:cNvPr id="11" name="CasellaDiTesto 10"/>
          <p:cNvSpPr txBox="1">
            <a:spLocks noChangeAspect="1"/>
          </p:cNvSpPr>
          <p:nvPr/>
        </p:nvSpPr>
        <p:spPr>
          <a:xfrm>
            <a:off x="306147" y="4689639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COORDINA</a:t>
            </a:r>
          </a:p>
        </p:txBody>
      </p:sp>
      <p:sp>
        <p:nvSpPr>
          <p:cNvPr id="17" name="CasellaDiTesto 16"/>
          <p:cNvSpPr txBox="1">
            <a:spLocks noChangeAspect="1"/>
          </p:cNvSpPr>
          <p:nvPr/>
        </p:nvSpPr>
        <p:spPr>
          <a:xfrm>
            <a:off x="306147" y="7013329"/>
            <a:ext cx="5606266" cy="104844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fontAlgn="t"/>
            <a:r>
              <a:rPr lang="it-IT" sz="1600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28 gennaio 2019, ore 14.00-17.00 </a:t>
            </a:r>
          </a:p>
          <a:p>
            <a:pPr fontAlgn="t"/>
            <a:r>
              <a:rPr lang="it-IT" sz="1600" dirty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Aula 8, Sede di p.le S. Agostino</a:t>
            </a:r>
          </a:p>
        </p:txBody>
      </p:sp>
      <p:sp>
        <p:nvSpPr>
          <p:cNvPr id="22" name="CasellaDiTesto 21"/>
          <p:cNvSpPr txBox="1">
            <a:spLocks noChangeAspect="1"/>
          </p:cNvSpPr>
          <p:nvPr/>
        </p:nvSpPr>
        <p:spPr>
          <a:xfrm>
            <a:off x="306147" y="4994851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Anna Lazzarini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Università degli Studi di Bergamo</a:t>
            </a:r>
          </a:p>
        </p:txBody>
      </p:sp>
      <p:sp>
        <p:nvSpPr>
          <p:cNvPr id="16" name="CasellaDiTesto 15"/>
          <p:cNvSpPr txBox="1">
            <a:spLocks noChangeAspect="1"/>
          </p:cNvSpPr>
          <p:nvPr/>
        </p:nvSpPr>
        <p:spPr>
          <a:xfrm>
            <a:off x="306147" y="7870889"/>
            <a:ext cx="6046644" cy="1178414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lang="it-IT" sz="1200" dirty="0">
                <a:latin typeface="Rubik"/>
              </a:rPr>
              <a:t>La partecipazione al seminario è riconosciuta ai fini delle ore di formazione</a:t>
            </a:r>
          </a:p>
          <a:p>
            <a:r>
              <a:rPr lang="it-IT" sz="1200" dirty="0">
                <a:latin typeface="Rubik"/>
              </a:rPr>
              <a:t>per il tirocinio curricolare dei corsi di studio in Scienze dell’educazione e Scienze pedagogiche.</a:t>
            </a:r>
          </a:p>
          <a:p>
            <a:r>
              <a:rPr lang="it-IT" sz="1200" dirty="0">
                <a:latin typeface="Rubik"/>
              </a:rPr>
              <a:t>Al termine del Seminario verrà rilasciato un attestato di partecipazione.</a:t>
            </a:r>
          </a:p>
          <a:p>
            <a:endParaRPr lang="it-IT" sz="1200" dirty="0">
              <a:latin typeface="Rubik"/>
            </a:endParaRPr>
          </a:p>
          <a:p>
            <a:r>
              <a:rPr lang="it-IT" sz="1200" dirty="0">
                <a:latin typeface="Rubik"/>
              </a:rPr>
              <a:t> Ingresso libero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499850F-2C5E-481B-9AB4-B0C68083EDA6}"/>
              </a:ext>
            </a:extLst>
          </p:cNvPr>
          <p:cNvSpPr txBox="1">
            <a:spLocks noChangeAspect="1"/>
          </p:cNvSpPr>
          <p:nvPr/>
        </p:nvSpPr>
        <p:spPr>
          <a:xfrm>
            <a:off x="306147" y="5618622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INTERVENGONO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FB6C766-1531-48C3-9352-A0032C59A320}"/>
              </a:ext>
            </a:extLst>
          </p:cNvPr>
          <p:cNvSpPr txBox="1">
            <a:spLocks noChangeAspect="1"/>
          </p:cNvSpPr>
          <p:nvPr/>
        </p:nvSpPr>
        <p:spPr>
          <a:xfrm>
            <a:off x="306133" y="6462259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Matteo Sana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</a:rPr>
              <a:t>Presidente Cooperativa sociale </a:t>
            </a:r>
            <a:r>
              <a:rPr lang="it-IT" sz="1600" dirty="0" err="1">
                <a:solidFill>
                  <a:srgbClr val="1D314F"/>
                </a:solidFill>
                <a:latin typeface="Rubik Light" charset="0"/>
              </a:rPr>
              <a:t>Namasté</a:t>
            </a:r>
            <a:r>
              <a:rPr lang="it-IT" sz="1600" dirty="0">
                <a:solidFill>
                  <a:srgbClr val="1D314F"/>
                </a:solidFill>
                <a:latin typeface="Rubik Light" charset="0"/>
              </a:rPr>
              <a:t>, Seriate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93A80D5-FCEE-44EC-8795-4C4A0476ACE9}"/>
              </a:ext>
            </a:extLst>
          </p:cNvPr>
          <p:cNvSpPr txBox="1">
            <a:spLocks noChangeAspect="1"/>
          </p:cNvSpPr>
          <p:nvPr/>
        </p:nvSpPr>
        <p:spPr>
          <a:xfrm>
            <a:off x="306133" y="5895887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Raffaele Casamenti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</a:rPr>
              <a:t>Presidente Cooperativa </a:t>
            </a:r>
            <a:r>
              <a:rPr lang="it-IT" sz="1600" dirty="0" err="1">
                <a:solidFill>
                  <a:srgbClr val="1D314F"/>
                </a:solidFill>
                <a:latin typeface="Rubik Light" charset="0"/>
              </a:rPr>
              <a:t>Aeper</a:t>
            </a:r>
            <a:r>
              <a:rPr lang="it-IT" sz="1600" dirty="0">
                <a:solidFill>
                  <a:srgbClr val="1D314F"/>
                </a:solidFill>
                <a:latin typeface="Rubik Light" charset="0"/>
              </a:rPr>
              <a:t>, Bergamo</a:t>
            </a:r>
          </a:p>
        </p:txBody>
      </p:sp>
    </p:spTree>
    <p:extLst>
      <p:ext uri="{BB962C8B-B14F-4D97-AF65-F5344CB8AC3E}">
        <p14:creationId xmlns:p14="http://schemas.microsoft.com/office/powerpoint/2010/main" val="1789673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63DEAC0B-8817-D249-9450-49911D4372AE}" vid="{493F3E4B-1C17-9D49-8223-D146AD25CA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modello-locandina</Template>
  <TotalTime>765</TotalTime>
  <Words>92</Words>
  <Application>Microsoft Office PowerPoint</Application>
  <PresentationFormat>A4 (21x29,7 cm)</PresentationFormat>
  <Paragraphs>19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Rubik</vt:lpstr>
      <vt:lpstr>Rubik Light</vt:lpstr>
      <vt:lpstr>Rubik Medium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Marcello Puca</dc:creator>
  <cp:keywords/>
  <dc:description/>
  <cp:lastModifiedBy>Barbara Galvani</cp:lastModifiedBy>
  <cp:revision>38</cp:revision>
  <cp:lastPrinted>2018-12-01T13:18:32Z</cp:lastPrinted>
  <dcterms:created xsi:type="dcterms:W3CDTF">2018-11-16T07:49:31Z</dcterms:created>
  <dcterms:modified xsi:type="dcterms:W3CDTF">2019-01-14T09:26:55Z</dcterms:modified>
  <cp:category/>
</cp:coreProperties>
</file>